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5f756c662b84be5" /><Relationship Type="http://schemas.openxmlformats.org/officeDocument/2006/relationships/extended-properties" Target="/docProps/app.xml" Id="R31f8c55e1ff147e2" /><Relationship Type="http://schemas.openxmlformats.org/officeDocument/2006/relationships/officeDocument" Target="/ppt/presentation.xml" Id="R650e5c89f7af40a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deba4b45d0f4868"/>
  </p:sldMasterIdLst>
  <p:notesMasterIdLst>
    <p:notesMasterId xmlns:r="http://schemas.openxmlformats.org/officeDocument/2006/relationships" r:id="R2e66862513d94d79"/>
  </p:notesMasterIdLst>
  <p:sldIdLst>
    <p:sldId xmlns:r="http://schemas.openxmlformats.org/officeDocument/2006/relationships" id="256" r:id="R90d02032c6e24574"/>
    <p:sldId xmlns:r="http://schemas.openxmlformats.org/officeDocument/2006/relationships" id="257" r:id="R3b315efbb9b24b75"/>
    <p:sldId xmlns:r="http://schemas.openxmlformats.org/officeDocument/2006/relationships" id="258" r:id="R6ad10509a3c64ea7"/>
    <p:sldId xmlns:r="http://schemas.openxmlformats.org/officeDocument/2006/relationships" id="259" r:id="R9f1b2ccb97394a63"/>
    <p:sldId xmlns:r="http://schemas.openxmlformats.org/officeDocument/2006/relationships" id="260" r:id="R76444f4e47734f51"/>
    <p:sldId xmlns:r="http://schemas.openxmlformats.org/officeDocument/2006/relationships" id="261" r:id="R23b3806a2adb41b8"/>
    <p:sldId xmlns:r="http://schemas.openxmlformats.org/officeDocument/2006/relationships" id="262" r:id="R05e1714eec954b3e"/>
    <p:sldId xmlns:r="http://schemas.openxmlformats.org/officeDocument/2006/relationships" id="263" r:id="Rb7d57781f9534a3d"/>
    <p:sldId xmlns:r="http://schemas.openxmlformats.org/officeDocument/2006/relationships" id="264" r:id="R6879f0f5396447c6"/>
    <p:sldId xmlns:r="http://schemas.openxmlformats.org/officeDocument/2006/relationships" id="265" r:id="R5bb6b5ed8935427b"/>
    <p:sldId xmlns:r="http://schemas.openxmlformats.org/officeDocument/2006/relationships" id="266" r:id="Reb7bc02b73c34375"/>
    <p:sldId xmlns:r="http://schemas.openxmlformats.org/officeDocument/2006/relationships" id="267" r:id="Rcf3c02e0f40a42a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78f8b9454f44adb" /><Relationship Type="http://schemas.openxmlformats.org/officeDocument/2006/relationships/slideMaster" Target="/ppt/slideMasters/slideMaster1.xml" Id="R9deba4b45d0f4868" /><Relationship Type="http://schemas.openxmlformats.org/officeDocument/2006/relationships/notesMaster" Target="/ppt/notesMasters/notesMaster1.xml" Id="R2e66862513d94d79" /><Relationship Type="http://schemas.openxmlformats.org/officeDocument/2006/relationships/presProps" Target="/ppt/presProps.xml" Id="R38c35ea0ee4a42cd" /><Relationship Type="http://schemas.openxmlformats.org/officeDocument/2006/relationships/tableStyles" Target="/ppt/tableStyles.xml" Id="R49d19e84e7974e95" /><Relationship Type="http://schemas.openxmlformats.org/officeDocument/2006/relationships/slide" Target="/ppt/slides/slide1.xml" Id="R90d02032c6e24574" /><Relationship Type="http://schemas.openxmlformats.org/officeDocument/2006/relationships/slide" Target="/ppt/slides/slide2.xml" Id="R3b315efbb9b24b75" /><Relationship Type="http://schemas.openxmlformats.org/officeDocument/2006/relationships/slide" Target="/ppt/slides/slide3.xml" Id="R6ad10509a3c64ea7" /><Relationship Type="http://schemas.openxmlformats.org/officeDocument/2006/relationships/slide" Target="/ppt/slides/slide4.xml" Id="R9f1b2ccb97394a63" /><Relationship Type="http://schemas.openxmlformats.org/officeDocument/2006/relationships/slide" Target="/ppt/slides/slide5.xml" Id="R76444f4e47734f51" /><Relationship Type="http://schemas.openxmlformats.org/officeDocument/2006/relationships/slide" Target="/ppt/slides/slide6.xml" Id="R23b3806a2adb41b8" /><Relationship Type="http://schemas.openxmlformats.org/officeDocument/2006/relationships/slide" Target="/ppt/slides/slide7.xml" Id="R05e1714eec954b3e" /><Relationship Type="http://schemas.openxmlformats.org/officeDocument/2006/relationships/slide" Target="/ppt/slides/slide8.xml" Id="Rb7d57781f9534a3d" /><Relationship Type="http://schemas.openxmlformats.org/officeDocument/2006/relationships/slide" Target="/ppt/slides/slide9.xml" Id="R6879f0f5396447c6" /><Relationship Type="http://schemas.openxmlformats.org/officeDocument/2006/relationships/slide" Target="/ppt/slides/slide10.xml" Id="R5bb6b5ed8935427b" /><Relationship Type="http://schemas.openxmlformats.org/officeDocument/2006/relationships/slide" Target="/ppt/slides/slide11.xml" Id="Reb7bc02b73c34375" /><Relationship Type="http://schemas.openxmlformats.org/officeDocument/2006/relationships/slide" Target="/ppt/slides/slide12.xml" Id="Rcf3c02e0f40a42a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f89bd80aec84cd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11094e7006b4c37" /><Relationship Type="http://schemas.openxmlformats.org/officeDocument/2006/relationships/notesMaster" Target="/ppt/notesMasters/notesMaster1.xml" Id="R92ecb58cf9454af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eec0ccb0c4d417c" /><Relationship Type="http://schemas.openxmlformats.org/officeDocument/2006/relationships/notesMaster" Target="/ppt/notesMasters/notesMaster1.xml" Id="Re3da48546b4e4a9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e77e89250144c76" /><Relationship Type="http://schemas.openxmlformats.org/officeDocument/2006/relationships/notesMaster" Target="/ppt/notesMasters/notesMaster1.xml" Id="Rd2db948dda0140e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4fa9103035746f1" /><Relationship Type="http://schemas.openxmlformats.org/officeDocument/2006/relationships/notesMaster" Target="/ppt/notesMasters/notesMaster1.xml" Id="R0de54fa6f969446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cb45b2388dd4a92" /><Relationship Type="http://schemas.openxmlformats.org/officeDocument/2006/relationships/notesMaster" Target="/ppt/notesMasters/notesMaster1.xml" Id="R2d2f9a50026a4b5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70a0f5dc3f74f79" /><Relationship Type="http://schemas.openxmlformats.org/officeDocument/2006/relationships/notesMaster" Target="/ppt/notesMasters/notesMaster1.xml" Id="R97d4db88220c44a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a8392987b4948f1" /><Relationship Type="http://schemas.openxmlformats.org/officeDocument/2006/relationships/notesMaster" Target="/ppt/notesMasters/notesMaster1.xml" Id="Rf874348f1c8f4cf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f267509b50643e4" /><Relationship Type="http://schemas.openxmlformats.org/officeDocument/2006/relationships/notesMaster" Target="/ppt/notesMasters/notesMaster1.xml" Id="R3eab408009a0476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1cd2f3b35ea488e" /><Relationship Type="http://schemas.openxmlformats.org/officeDocument/2006/relationships/notesMaster" Target="/ppt/notesMasters/notesMaster1.xml" Id="Rad9ac41dd4b4474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4fb4d53fa544a6d" /><Relationship Type="http://schemas.openxmlformats.org/officeDocument/2006/relationships/notesMaster" Target="/ppt/notesMasters/notesMaster1.xml" Id="Ree10df1bae8e48f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c9cbd86bd4043af" /><Relationship Type="http://schemas.openxmlformats.org/officeDocument/2006/relationships/notesMaster" Target="/ppt/notesMasters/notesMaster1.xml" Id="R6a3831d19a9b4c1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c06c29442f24c7e" /><Relationship Type="http://schemas.openxmlformats.org/officeDocument/2006/relationships/notesMaster" Target="/ppt/notesMasters/notesMaster1.xml" Id="R4c793c8b7849481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Presentar la movilidad como una experiencia lingüística, profesional, europea y cultural.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Fotografías y documentos aportados por el participante.</a:t>
            </a:r>
          </a:p>
          <a:p xmlns:a="http://schemas.openxmlformats.org/drawingml/2006/main">
            <a:r>
              <a:t>- Certificado de asistencia y horario de Europass Teacher Academy.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Fotografías y documentos aportados por el participante.</a:t>
            </a:r>
          </a:p>
          <a:p xmlns:a="http://schemas.openxmlformats.org/drawingml/2006/main">
            <a:r>
              <a:t>- Certificado de asistencia y horario de Europass Teacher Academy.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Fotografías y documentos aportados por el participante.</a:t>
            </a:r>
          </a:p>
          <a:p xmlns:a="http://schemas.openxmlformats.org/drawingml/2006/main">
            <a:r>
              <a:t>- Certificado de asistencia y horario de Europass Teacher Academy.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Fotografías y documentos aportados por el participante.</a:t>
            </a:r>
          </a:p>
          <a:p xmlns:a="http://schemas.openxmlformats.org/drawingml/2006/main">
            <a:r>
              <a:t>- Certificado de asistencia y horario de Europass Teacher Academy.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Fotografías y documentos aportados por el participante.</a:t>
            </a:r>
          </a:p>
          <a:p xmlns:a="http://schemas.openxmlformats.org/drawingml/2006/main">
            <a:r>
              <a:t>- Certificado de asistencia y horario de Europass Teacher Academy.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Fotografías y documentos aportados por el participante.</a:t>
            </a:r>
          </a:p>
          <a:p xmlns:a="http://schemas.openxmlformats.org/drawingml/2006/main">
            <a:r>
              <a:t>- Certificado de asistencia y horario de Europass Teacher Academy.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Fotografías y documentos aportados por el participante.</a:t>
            </a:r>
          </a:p>
          <a:p xmlns:a="http://schemas.openxmlformats.org/drawingml/2006/main">
            <a:r>
              <a:t>- Certificado de asistencia y horario de Europass Teacher Academy.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Fotografías y documentos aportados por el participante.</a:t>
            </a:r>
          </a:p>
          <a:p xmlns:a="http://schemas.openxmlformats.org/drawingml/2006/main">
            <a:r>
              <a:t>- Certificado de asistencia y horario de Europass Teacher Academy.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Fotografías y documentos aportados por el participante.</a:t>
            </a:r>
          </a:p>
          <a:p xmlns:a="http://schemas.openxmlformats.org/drawingml/2006/main">
            <a:r>
              <a:t>- Certificado de asistencia y horario de Europass Teacher Academy.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Fotografías y documentos aportados por el participante.</a:t>
            </a:r>
          </a:p>
          <a:p xmlns:a="http://schemas.openxmlformats.org/drawingml/2006/main">
            <a:r>
              <a:t>- Certificado de asistencia y horario de Europass Teacher Academy.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Fotografías y documentos aportados por el participante.</a:t>
            </a:r>
          </a:p>
          <a:p xmlns:a="http://schemas.openxmlformats.org/drawingml/2006/main">
            <a:r>
              <a:t>- Certificado de asistencia y horario de Europass Teacher Academy.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Fotografías y documentos aportados por el participante.</a:t>
            </a:r>
          </a:p>
          <a:p xmlns:a="http://schemas.openxmlformats.org/drawingml/2006/main">
            <a:r>
              <a:t>- Certificado de asistencia y horario de Europass Teacher Academy.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fc8fa896a99489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df780a5355e4faf" /><Relationship Type="http://schemas.openxmlformats.org/officeDocument/2006/relationships/slideLayout" Target="/ppt/slideLayouts/slideLayout1.xml" Id="R681ed40b02cf405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81ed40b02cf405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7a47bf3888470c" /><Relationship Type="http://schemas.openxmlformats.org/officeDocument/2006/relationships/image" Target="/ppt/media/image.jpeg" Id="R9cce464194894a05" /><Relationship Type="http://schemas.openxmlformats.org/officeDocument/2006/relationships/notesSlide" Target="/ppt/notesSlides/notesSlide1.xml" Id="R004d5083a982435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8adb3e85484e6b" /><Relationship Type="http://schemas.openxmlformats.org/officeDocument/2006/relationships/notesSlide" Target="/ppt/notesSlides/notesSlide2.xml" Id="R334ddaee8cf9479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0c38a57b7546cb" /><Relationship Type="http://schemas.openxmlformats.org/officeDocument/2006/relationships/image" Target="/ppt/media/image2.jpeg" Id="Rf1348cb765e14bac" /><Relationship Type="http://schemas.openxmlformats.org/officeDocument/2006/relationships/notesSlide" Target="/ppt/notesSlides/notesSlide3.xml" Id="Rca61bf9fc6604ab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f3b935edda43ac" /><Relationship Type="http://schemas.openxmlformats.org/officeDocument/2006/relationships/image" Target="/ppt/media/image3.jpeg" Id="Ra81dfe613cfc495c" /><Relationship Type="http://schemas.openxmlformats.org/officeDocument/2006/relationships/image" Target="/ppt/media/image4.jpeg" Id="R76e0e66c35114151" /><Relationship Type="http://schemas.openxmlformats.org/officeDocument/2006/relationships/image" Target="/ppt/media/image5.jpeg" Id="R75b0689707714c19" /><Relationship Type="http://schemas.openxmlformats.org/officeDocument/2006/relationships/notesSlide" Target="/ppt/notesSlides/notesSlide4.xml" Id="Rb524b71917f74c8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65f50efeac4233" /><Relationship Type="http://schemas.openxmlformats.org/officeDocument/2006/relationships/notesSlide" Target="/ppt/notesSlides/notesSlide5.xml" Id="R74202c38700c4bf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d1f57d01214521" /><Relationship Type="http://schemas.openxmlformats.org/officeDocument/2006/relationships/notesSlide" Target="/ppt/notesSlides/notesSlide6.xml" Id="R5819c1446c654c9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ab63c9e120478d" /><Relationship Type="http://schemas.openxmlformats.org/officeDocument/2006/relationships/notesSlide" Target="/ppt/notesSlides/notesSlide7.xml" Id="R66f4457225ad456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433452c8624a98" /><Relationship Type="http://schemas.openxmlformats.org/officeDocument/2006/relationships/image" Target="/ppt/media/image6.jpeg" Id="R262698a459774f03" /><Relationship Type="http://schemas.openxmlformats.org/officeDocument/2006/relationships/notesSlide" Target="/ppt/notesSlides/notesSlide8.xml" Id="R8ab0b518dea04da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c27387f0bc4300" /><Relationship Type="http://schemas.openxmlformats.org/officeDocument/2006/relationships/image" Target="/ppt/media/image7.jpeg" Id="R17a7b8fbd7c443d0" /><Relationship Type="http://schemas.openxmlformats.org/officeDocument/2006/relationships/image" Target="/ppt/media/image8.jpeg" Id="Rfdea107d9047426a" /><Relationship Type="http://schemas.openxmlformats.org/officeDocument/2006/relationships/image" Target="/ppt/media/image9.jpeg" Id="R93366451e4ca4d59" /><Relationship Type="http://schemas.openxmlformats.org/officeDocument/2006/relationships/image" Target="/ppt/media/image10.jpeg" Id="R082ca0103e1c40fb" /><Relationship Type="http://schemas.openxmlformats.org/officeDocument/2006/relationships/notesSlide" Target="/ppt/notesSlides/notesSlide9.xml" Id="Rd150016d4b05428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d112c9f1c0491d" /><Relationship Type="http://schemas.openxmlformats.org/officeDocument/2006/relationships/image" Target="/ppt/media/image11.jpeg" Id="Ra6c9b0979cae413c" /><Relationship Type="http://schemas.openxmlformats.org/officeDocument/2006/relationships/notesSlide" Target="/ppt/notesSlides/notesSlide10.xml" Id="R7acbf78e77f4460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9fdec4bc564fb2" /><Relationship Type="http://schemas.openxmlformats.org/officeDocument/2006/relationships/notesSlide" Target="/ppt/notesSlides/notesSlide11.xml" Id="R49bf50c66a334ff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f5c8f6745f4ac5" /><Relationship Type="http://schemas.openxmlformats.org/officeDocument/2006/relationships/image" Target="/ppt/media/image12.jpeg" Id="R50dbbc47de7e45e8" /><Relationship Type="http://schemas.openxmlformats.org/officeDocument/2006/relationships/notesSlide" Target="/ppt/notesSlides/notesSlide12.xml" Id="R541dd8e5f52e451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324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ce464194894a05"/>
          <a:srcRect xmlns:a="http://schemas.openxmlformats.org/drawingml/2006/main" l="16667" t="0" r="1666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0"/>
            <a:ext cx="6096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4D5FE6-DBA9-42E3-BEB2-78072F203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00087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2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25DDC8-E2F3-4BFB-867F-19494F517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0"/>
            <a:ext cx="14287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24D">
              <a:alpha val="85098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8B4CCA-ED6A-4D87-B7C7-E11C2247A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858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28C28"/>
                </a:solidFill>
              </a:defRPr>
            </a:pPr>
            <a:r>
              <a:rPr sz="1050" b="1">
                <a:solidFill>
                  <a:srgbClr val="F28C28"/>
                </a:solidFill>
              </a:rPr>
              <a:t>ERASMUS+ · MOVILIDAD DE PERSONAL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27949E-18DE-44C6-ABED-E279FA3E8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33500"/>
            <a:ext cx="5334000" cy="2190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FFFF"/>
                </a:solidFill>
              </a:defRPr>
            </a:pPr>
            <a:r>
              <a:rPr sz="4050" b="1">
                <a:solidFill>
                  <a:srgbClr val="FFFFFF"/>
                </a:solidFill>
              </a:rPr>
              <a:t>Aprender inglés</a:t>
            </a:r>
          </a:p>
          <a:p xmlns:a="http://schemas.openxmlformats.org/drawingml/2006/main">
            <a:pPr algn="l">
              <a:defRPr sz="4050" b="1">
                <a:solidFill>
                  <a:srgbClr val="FFFFFF"/>
                </a:solidFill>
              </a:defRPr>
            </a:pPr>
            <a:r>
              <a:rPr sz="4050" b="1">
                <a:solidFill>
                  <a:srgbClr val="FFFFFF"/>
                </a:solidFill>
              </a:rPr>
              <a:t>en el corazón</a:t>
            </a:r>
          </a:p>
          <a:p xmlns:a="http://schemas.openxmlformats.org/drawingml/2006/main">
            <a:pPr algn="l">
              <a:defRPr sz="4050" b="1">
                <a:solidFill>
                  <a:srgbClr val="FFFFFF"/>
                </a:solidFill>
              </a:defRPr>
            </a:pPr>
            <a:r>
              <a:rPr sz="4050" b="1">
                <a:solidFill>
                  <a:srgbClr val="FFFFFF"/>
                </a:solidFill>
              </a:rPr>
              <a:t>de Atenas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BBE33C-07B2-4C6F-964D-CF2F45D2D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943350"/>
            <a:ext cx="4953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D9EEF3"/>
                </a:solidFill>
              </a:defRPr>
            </a:pPr>
            <a:r>
              <a:rPr sz="1575" b="1">
                <a:solidFill>
                  <a:srgbClr val="D9EEF3"/>
                </a:solidFill>
              </a:rPr>
              <a:t>English Language Course · Elementary Level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19F5BE-D4FD-48BD-8B50-7499DE548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438650"/>
            <a:ext cx="4953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FFFFFF"/>
                </a:solidFill>
              </a:defRPr>
            </a:pPr>
            <a:r>
              <a:rPr sz="1275" b="0">
                <a:solidFill>
                  <a:srgbClr val="FFFFFF"/>
                </a:solidFill>
              </a:rPr>
              <a:t>Europass Academy Athena · 3–8 agosto 2026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BFFD11-735E-4EE4-AFC2-1B25AD309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8102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D9EEF3"/>
                </a:solidFill>
              </a:defRPr>
            </a:pPr>
            <a:r>
              <a:rPr sz="1125" b="0">
                <a:solidFill>
                  <a:srgbClr val="D9EEF3"/>
                </a:solidFill>
              </a:rPr>
              <a:t>David Liz Sierra · IES Virgen de la Encina</a:t>
            </a:r>
          </a:p>
        </p:txBody>
      </p:sp>
    </p:spTree>
    <p:extLst>
      <p:ext uri="{BB962C8B-B14F-4D97-AF65-F5344CB8AC3E}">
        <p14:creationId xmlns:p14="http://schemas.microsoft.com/office/powerpoint/2010/main" val="98830534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AD26000-81C5-44AE-9B37-D97EFA168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005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28C28"/>
                </a:solidFill>
              </a:defRPr>
            </a:pPr>
            <a:r>
              <a:rPr sz="975" b="1">
                <a:solidFill>
                  <a:srgbClr val="F28C28"/>
                </a:solidFill>
              </a:rPr>
              <a:t>LA MOVILIDAD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018A6E-CFB2-4FBD-90DB-266B72F83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3900"/>
            <a:ext cx="10896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17324D"/>
                </a:solidFill>
              </a:defRPr>
            </a:pPr>
            <a:r>
              <a:rPr sz="2700" b="1">
                <a:solidFill>
                  <a:srgbClr val="17324D"/>
                </a:solidFill>
              </a:rPr>
              <a:t>Una semana intensiva con impacto duradero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40F355-88F6-4D8E-9BF9-60794FEC9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04925"/>
            <a:ext cx="1028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C6975"/>
                </a:solidFill>
              </a:defRPr>
            </a:pPr>
            <a:r>
              <a:rPr sz="1350" b="0">
                <a:solidFill>
                  <a:srgbClr val="5C6975"/>
                </a:solidFill>
              </a:rPr>
              <a:t>Formación estructurada, práctica diaria y aprendizaje en un entorno internacional.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529A7F-FBA8-43C5-A936-77E638E7C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90700"/>
            <a:ext cx="10896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B78BCF-3055-433C-B3F9-A466B8829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86000"/>
            <a:ext cx="2286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28C28"/>
                </a:solidFill>
              </a:defRPr>
            </a:pPr>
            <a:r>
              <a:rPr sz="2850" b="1">
                <a:solidFill>
                  <a:srgbClr val="F28C28"/>
                </a:solidFill>
              </a:rPr>
              <a:t>30 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766D46-B4AF-4BC6-888A-529EE9C41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57500"/>
            <a:ext cx="228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C6975"/>
                </a:solidFill>
              </a:defRPr>
            </a:pPr>
            <a:r>
              <a:rPr sz="1275" b="0">
                <a:solidFill>
                  <a:srgbClr val="5C6975"/>
                </a:solidFill>
              </a:rPr>
              <a:t>de formación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0EDAB2-E57B-4AAF-AF5B-7A62206BA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2286000"/>
            <a:ext cx="2286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7324D"/>
                </a:solidFill>
              </a:defRPr>
            </a:pPr>
            <a:r>
              <a:rPr sz="2850" b="1">
                <a:solidFill>
                  <a:srgbClr val="17324D"/>
                </a:solidFill>
              </a:rPr>
              <a:t>6 días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C4E8F1-03E6-4EF2-9F47-C8CCE39B6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2857500"/>
            <a:ext cx="228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C6975"/>
                </a:solidFill>
              </a:defRPr>
            </a:pPr>
            <a:r>
              <a:rPr sz="1275" b="0">
                <a:solidFill>
                  <a:srgbClr val="5C6975"/>
                </a:solidFill>
              </a:rPr>
              <a:t>3–8 agosto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DAEE0E-DE13-49C1-A784-C391B5B93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86000"/>
            <a:ext cx="2286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7324D"/>
                </a:solidFill>
              </a:defRPr>
            </a:pPr>
            <a:r>
              <a:rPr sz="2850" b="1">
                <a:solidFill>
                  <a:srgbClr val="17324D"/>
                </a:solidFill>
              </a:rPr>
              <a:t>Atenas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737A01-A613-47B7-BAE6-3F610F8ED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857500"/>
            <a:ext cx="228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C6975"/>
                </a:solidFill>
              </a:defRPr>
            </a:pPr>
            <a:r>
              <a:rPr sz="1275" b="0">
                <a:solidFill>
                  <a:srgbClr val="5C6975"/>
                </a:solidFill>
              </a:rPr>
              <a:t>Kallithea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9DE443-77E0-4460-93FD-CFF8F7559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286000"/>
            <a:ext cx="2286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7324D"/>
                </a:solidFill>
              </a:defRPr>
            </a:pPr>
            <a:r>
              <a:rPr sz="2850" b="1">
                <a:solidFill>
                  <a:srgbClr val="17324D"/>
                </a:solidFill>
              </a:rPr>
              <a:t>Inglés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57259A2-2AF8-4062-85EF-D3AD19BD5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857500"/>
            <a:ext cx="228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C6975"/>
                </a:solidFill>
              </a:defRPr>
            </a:pPr>
            <a:r>
              <a:rPr sz="1275" b="0">
                <a:solidFill>
                  <a:srgbClr val="5C6975"/>
                </a:solidFill>
              </a:rPr>
              <a:t>nivel elemental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B54728-FF4D-4B78-87FB-719359AF5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638550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70ED547-3F07-4430-9F92-F53904ED1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00500"/>
            <a:ext cx="304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7324D"/>
                </a:solidFill>
              </a:defRPr>
            </a:pPr>
            <a:r>
              <a:rPr sz="1800" b="1">
                <a:solidFill>
                  <a:srgbClr val="17324D"/>
                </a:solidFill>
              </a:rPr>
              <a:t>Organización de envío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5D93D7-F19E-4F32-B781-55186640B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324350"/>
            <a:ext cx="304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C6975"/>
                </a:solidFill>
              </a:defRPr>
            </a:pPr>
            <a:r>
              <a:rPr sz="1275" b="0">
                <a:solidFill>
                  <a:srgbClr val="5C6975"/>
                </a:solidFill>
              </a:rPr>
              <a:t>IES Virgen de la Encina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611C23-67E9-4EC8-AD29-DF0AF1C95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4000500"/>
            <a:ext cx="3143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7324D"/>
                </a:solidFill>
              </a:defRPr>
            </a:pPr>
            <a:r>
              <a:rPr sz="1800" b="1">
                <a:solidFill>
                  <a:srgbClr val="17324D"/>
                </a:solidFill>
              </a:rPr>
              <a:t>Organización de acogida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1B197E-9D13-4DD6-9AB5-8F5510AE7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4324350"/>
            <a:ext cx="314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C6975"/>
                </a:solidFill>
              </a:defRPr>
            </a:pPr>
            <a:r>
              <a:rPr sz="1275" b="0">
                <a:solidFill>
                  <a:srgbClr val="5C6975"/>
                </a:solidFill>
              </a:rPr>
              <a:t>Europass Academy Athena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3CF7FC-6923-4CDA-81E2-9B9628BAE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4000500"/>
            <a:ext cx="3143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7324D"/>
                </a:solidFill>
              </a:defRPr>
            </a:pPr>
            <a:r>
              <a:rPr sz="1800" b="1">
                <a:solidFill>
                  <a:srgbClr val="17324D"/>
                </a:solidFill>
              </a:rPr>
              <a:t>Docente formadora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12F2835-37DF-423F-ABEE-0F82C1F09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4324350"/>
            <a:ext cx="314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C6975"/>
                </a:solidFill>
              </a:defRPr>
            </a:pPr>
            <a:r>
              <a:rPr sz="1275" b="0">
                <a:solidFill>
                  <a:srgbClr val="5C6975"/>
                </a:solidFill>
              </a:rPr>
              <a:t>Katerina Roumelioti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4BF0E75-07DB-4EF5-A05F-57C77E4BC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3415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5C6975"/>
                </a:solidFill>
              </a:defRPr>
            </a:pPr>
            <a:r>
              <a:rPr sz="825" b="1">
                <a:solidFill>
                  <a:srgbClr val="5C6975"/>
                </a:solidFill>
              </a:rPr>
              <a:t>ERASMUS+ · ATENAS 2026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55011D1-5CEA-4DD2-BDAC-27F17EF03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5C6975"/>
                </a:solidFill>
              </a:defRPr>
            </a:pPr>
            <a:r>
              <a:rPr sz="825" b="1">
                <a:solidFill>
                  <a:srgbClr val="5C6975"/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45439027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C73DCF-162C-4AE8-A018-CD2A201DB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005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28C28"/>
                </a:solidFill>
              </a:defRPr>
            </a:pPr>
            <a:r>
              <a:rPr sz="975" b="1">
                <a:solidFill>
                  <a:srgbClr val="F28C28"/>
                </a:solidFill>
              </a:rPr>
              <a:t>PROGRAMA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2B5124-702D-4591-B841-DC178B09C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3900"/>
            <a:ext cx="10896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17324D"/>
                </a:solidFill>
              </a:defRPr>
            </a:pPr>
            <a:r>
              <a:rPr sz="2700" b="1">
                <a:solidFill>
                  <a:srgbClr val="17324D"/>
                </a:solidFill>
              </a:rPr>
              <a:t>Cada jornada convirtió el inglés en una herramienta real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D7768A-F51A-40CA-AEF0-D7DE9C4C1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04925"/>
            <a:ext cx="1028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C6975"/>
                </a:solidFill>
              </a:defRPr>
            </a:pPr>
            <a:r>
              <a:rPr sz="1350" b="0">
                <a:solidFill>
                  <a:srgbClr val="5C6975"/>
                </a:solidFill>
              </a:rPr>
              <a:t>El horario avanzó desde la presentación personal hasta la creación de un proyecto.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4C45D0-70B4-4A39-8371-3171CB563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90700"/>
            <a:ext cx="10896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3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348cb765e14bac"/>
          <a:stretch xmlns:a="http://schemas.openxmlformats.org/drawingml/2006/main"/>
        </p:blipFill>
        <p:spPr>
          <a:xfrm xmlns:a="http://schemas.openxmlformats.org/drawingml/2006/main">
            <a:off x="1345613" y="2047875"/>
            <a:ext cx="5176424" cy="404812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AAFAF8-BCB1-4535-91B5-5B51808D7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2047875"/>
            <a:ext cx="3886200" cy="4048125"/>
          </a:xfrm>
          <a:prstGeom xmlns:a="http://schemas.openxmlformats.org/drawingml/2006/main" prst="roundRect">
            <a:avLst>
              <a:gd name="adj" fmla="val 2941"/>
            </a:avLst>
          </a:prstGeom>
          <a:solidFill xmlns:a="http://schemas.openxmlformats.org/drawingml/2006/main">
            <a:srgbClr val="F5E8D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A75A7B-F992-4EA5-B339-D3C36EC10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2381250"/>
            <a:ext cx="3143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7324D"/>
                </a:solidFill>
              </a:defRPr>
            </a:pPr>
            <a:r>
              <a:rPr sz="1800" b="1">
                <a:solidFill>
                  <a:srgbClr val="17324D"/>
                </a:solidFill>
              </a:rPr>
              <a:t>Inicio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C2B360-D54D-43B7-9DF9-ED046004B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2705100"/>
            <a:ext cx="314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C6975"/>
                </a:solidFill>
              </a:defRPr>
            </a:pPr>
            <a:r>
              <a:rPr sz="1275" b="0">
                <a:solidFill>
                  <a:srgbClr val="5C6975"/>
                </a:solidFill>
              </a:rPr>
              <a:t>Presentaciones, objetivos personales y escucha auténtica.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D322445-1AB8-4FAA-9FA3-16D76DA03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3381375"/>
            <a:ext cx="3143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7324D"/>
                </a:solidFill>
              </a:defRPr>
            </a:pPr>
            <a:r>
              <a:rPr sz="1800" b="1">
                <a:solidFill>
                  <a:srgbClr val="17324D"/>
                </a:solidFill>
              </a:rPr>
              <a:t>Desarrollo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615269-0410-448D-89B8-A6069B9BD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3705225"/>
            <a:ext cx="314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C6975"/>
                </a:solidFill>
              </a:defRPr>
            </a:pPr>
            <a:r>
              <a:rPr sz="1275" b="0">
                <a:solidFill>
                  <a:srgbClr val="5C6975"/>
                </a:solidFill>
              </a:rPr>
              <a:t>Lenguaje funcional, conversación, pasado y llamadas formales.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FCFD5E-9EF3-4347-A703-5EED298DA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4524375"/>
            <a:ext cx="3143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7324D"/>
                </a:solidFill>
              </a:defRPr>
            </a:pPr>
            <a:r>
              <a:rPr sz="1800" b="1">
                <a:solidFill>
                  <a:srgbClr val="17324D"/>
                </a:solidFill>
              </a:rPr>
              <a:t>Aplicación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47838F1-BA98-4CFB-A972-84DF88F8F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4848225"/>
            <a:ext cx="314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C6975"/>
                </a:solidFill>
              </a:defRPr>
            </a:pPr>
            <a:r>
              <a:rPr sz="1275" b="0">
                <a:solidFill>
                  <a:srgbClr val="5C6975"/>
                </a:solidFill>
              </a:rPr>
              <a:t>Role-play, actividad cultural, recursos digitales y proyecto.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838608E-6B64-4951-80E3-8302F5CCD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3415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5C6975"/>
                </a:solidFill>
              </a:defRPr>
            </a:pPr>
            <a:r>
              <a:rPr sz="825" b="1">
                <a:solidFill>
                  <a:srgbClr val="5C6975"/>
                </a:solidFill>
              </a:rPr>
              <a:t>ERASMUS+ · ATENAS 2026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6F310F-A263-42EF-90DC-5AB537114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5C6975"/>
                </a:solidFill>
              </a:defRPr>
            </a:pPr>
            <a:r>
              <a:rPr sz="825" b="1">
                <a:solidFill>
                  <a:srgbClr val="5C6975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205214980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058A49-58B7-4164-8F08-CF85102F3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005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28C28"/>
                </a:solidFill>
              </a:defRPr>
            </a:pPr>
            <a:r>
              <a:rPr sz="975" b="1">
                <a:solidFill>
                  <a:srgbClr val="F28C28"/>
                </a:solidFill>
              </a:rPr>
              <a:t>METODOLOGÍA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F356EB-FD4B-441E-9DB1-8A745B674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3900"/>
            <a:ext cx="10896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17324D"/>
                </a:solidFill>
              </a:defRPr>
            </a:pPr>
            <a:r>
              <a:rPr sz="2700" b="1">
                <a:solidFill>
                  <a:srgbClr val="17324D"/>
                </a:solidFill>
              </a:rPr>
              <a:t>Aprender haciendo favoreció la participación y la confianza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23ACD6-8096-47BB-A893-B9FCDECA8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04925"/>
            <a:ext cx="1028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C6975"/>
                </a:solidFill>
              </a:defRPr>
            </a:pPr>
            <a:r>
              <a:rPr sz="1350" b="0">
                <a:solidFill>
                  <a:srgbClr val="5C6975"/>
                </a:solidFill>
              </a:rPr>
              <a:t>Las dinámicas activas hicieron que el idioma se utilizara de forma constante.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5E6A61-834E-46F0-A7BC-045D9B197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90700"/>
            <a:ext cx="10896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3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1dfe613cfc495c"/>
          <a:srcRect xmlns:a="http://schemas.openxmlformats.org/drawingml/2006/main" l="0" t="5000" r="0" b="500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7700" y="2095500"/>
            <a:ext cx="3333750" cy="4000500"/>
          </a:xfrm>
          <a:prstGeom xmlns:a="http://schemas.openxmlformats.org/drawingml/2006/main" prst="roundRect">
            <a:avLst>
              <a:gd name="adj" fmla="val 3429"/>
            </a:avLst>
          </a:prstGeom>
        </p:spPr>
      </p:pic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e0e66c35114151"/>
          <a:srcRect xmlns:a="http://schemas.openxmlformats.org/drawingml/2006/main" l="0" t="5000" r="0" b="500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248150" y="2095500"/>
            <a:ext cx="3333750" cy="4000500"/>
          </a:xfrm>
          <a:prstGeom xmlns:a="http://schemas.openxmlformats.org/drawingml/2006/main" prst="roundRect">
            <a:avLst>
              <a:gd name="adj" fmla="val 3429"/>
            </a:avLst>
          </a:prstGeom>
        </p:spPr>
      </p:pic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b0689707714c19"/>
          <a:srcRect xmlns:a="http://schemas.openxmlformats.org/drawingml/2006/main" l="0" t="8984" r="0" b="898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48600" y="2095500"/>
            <a:ext cx="3657600" cy="4000500"/>
          </a:xfrm>
          <a:prstGeom xmlns:a="http://schemas.openxmlformats.org/drawingml/2006/main" prst="roundRect">
            <a:avLst>
              <a:gd name="adj" fmla="val 3125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195F88-F406-4DBD-A72F-FAD2BF239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3415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5C6975"/>
                </a:solidFill>
              </a:defRPr>
            </a:pPr>
            <a:r>
              <a:rPr sz="825" b="1">
                <a:solidFill>
                  <a:srgbClr val="5C6975"/>
                </a:solidFill>
              </a:rPr>
              <a:t>ERASMUS+ · ATENAS 2026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D2F0FF-3F11-467A-A4E8-3AB4E9C28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5C6975"/>
                </a:solidFill>
              </a:defRPr>
            </a:pPr>
            <a:r>
              <a:rPr sz="825" b="1">
                <a:solidFill>
                  <a:srgbClr val="5C6975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09035382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F73B891-3E22-4D16-ABA1-9A68C86B2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005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28C28"/>
                </a:solidFill>
              </a:defRPr>
            </a:pPr>
            <a:r>
              <a:rPr sz="975" b="1">
                <a:solidFill>
                  <a:srgbClr val="F28C28"/>
                </a:solidFill>
              </a:rPr>
              <a:t>ACTIVIDADES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04582B-B0BF-41D4-BF9F-0ABABECE6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3900"/>
            <a:ext cx="10896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17324D"/>
                </a:solidFill>
              </a:defRPr>
            </a:pPr>
            <a:r>
              <a:rPr sz="2700" b="1">
                <a:solidFill>
                  <a:srgbClr val="17324D"/>
                </a:solidFill>
              </a:rPr>
              <a:t>La comunicación fue el eje de todas las sesiones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EEB928-EE54-458F-BF3D-9808E52F3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90700"/>
            <a:ext cx="10896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C1BE4F-6EA7-43BB-9B2C-E62E88991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133600"/>
            <a:ext cx="5143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28C28"/>
                </a:solidFill>
              </a:defRPr>
            </a:pPr>
            <a:r>
              <a:rPr sz="1950" b="1">
                <a:solidFill>
                  <a:srgbClr val="F28C28"/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87E140-97C8-4D93-8E1F-6583B7CF3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133600"/>
            <a:ext cx="314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7324D"/>
                </a:solidFill>
              </a:defRPr>
            </a:pPr>
            <a:r>
              <a:rPr sz="1725" b="1">
                <a:solidFill>
                  <a:srgbClr val="17324D"/>
                </a:solidFill>
              </a:rPr>
              <a:t>Conversación práctica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A7F737-DF35-4300-A27E-ECA8966DA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2133600"/>
            <a:ext cx="619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C6975"/>
                </a:solidFill>
              </a:defRPr>
            </a:pPr>
            <a:r>
              <a:rPr sz="1350" b="0">
                <a:solidFill>
                  <a:srgbClr val="5C6975"/>
                </a:solidFill>
              </a:rPr>
              <a:t>Expresar opiniones y desenvolverse en situaciones reales.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FDDDD8-8202-4463-BF96-993A5AFD9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819400"/>
            <a:ext cx="9525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A9EEBC-139A-47F9-A002-5197D8199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124200"/>
            <a:ext cx="5143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28C28"/>
                </a:solidFill>
              </a:defRPr>
            </a:pPr>
            <a:r>
              <a:rPr sz="1950" b="1">
                <a:solidFill>
                  <a:srgbClr val="F28C28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0CF259-B137-48F4-B943-5C4473B44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124200"/>
            <a:ext cx="314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7324D"/>
                </a:solidFill>
              </a:defRPr>
            </a:pPr>
            <a:r>
              <a:rPr sz="1725" b="1">
                <a:solidFill>
                  <a:srgbClr val="17324D"/>
                </a:solidFill>
              </a:rPr>
              <a:t>Escucha activa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792C71-CFCA-46DF-BA7D-6EE9781F4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124200"/>
            <a:ext cx="619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C6975"/>
                </a:solidFill>
              </a:defRPr>
            </a:pPr>
            <a:r>
              <a:rPr sz="1350" b="0">
                <a:solidFill>
                  <a:srgbClr val="5C6975"/>
                </a:solidFill>
              </a:rPr>
              <a:t>Comprender mensajes auténticos y responder con seguridad.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9B901A-6B6F-46E4-8143-4F31F980C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810000"/>
            <a:ext cx="9525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D430EE-8126-4545-A254-AFAAC6435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114800"/>
            <a:ext cx="5143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28C28"/>
                </a:solidFill>
              </a:defRPr>
            </a:pPr>
            <a:r>
              <a:rPr sz="1950" b="1">
                <a:solidFill>
                  <a:srgbClr val="F28C28"/>
                </a:solidFill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61B263D-897C-43F5-BD34-DD845E90C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114800"/>
            <a:ext cx="314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7324D"/>
                </a:solidFill>
              </a:defRPr>
            </a:pPr>
            <a:r>
              <a:rPr sz="1725" b="1">
                <a:solidFill>
                  <a:srgbClr val="17324D"/>
                </a:solidFill>
              </a:rPr>
              <a:t>Role-play y presentaciones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D62086-32B7-4BD0-BBE6-A48554504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4114800"/>
            <a:ext cx="619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C6975"/>
                </a:solidFill>
              </a:defRPr>
            </a:pPr>
            <a:r>
              <a:rPr sz="1350" b="0">
                <a:solidFill>
                  <a:srgbClr val="5C6975"/>
                </a:solidFill>
              </a:rPr>
              <a:t>Ensayar llamadas, exposiciones y diálogos profesionales.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27FF8B9-B6BF-446B-8A00-068D4AE48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800600"/>
            <a:ext cx="9525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1CCA17-6F42-4F25-A345-EB7F282B7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105400"/>
            <a:ext cx="5143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28C28"/>
                </a:solidFill>
              </a:defRPr>
            </a:pPr>
            <a:r>
              <a:rPr sz="1950" b="1">
                <a:solidFill>
                  <a:srgbClr val="F28C28"/>
                </a:solidFill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EFA35C-4CAD-4D2F-B113-3939F1714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105400"/>
            <a:ext cx="314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7324D"/>
                </a:solidFill>
              </a:defRPr>
            </a:pPr>
            <a:r>
              <a:rPr sz="1725" b="1">
                <a:solidFill>
                  <a:srgbClr val="17324D"/>
                </a:solidFill>
              </a:rPr>
              <a:t>Trabajo colaborativo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0E3819B-C14C-49FB-8146-E02AB9AAF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5105400"/>
            <a:ext cx="619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C6975"/>
                </a:solidFill>
              </a:defRPr>
            </a:pPr>
            <a:r>
              <a:rPr sz="1350" b="0">
                <a:solidFill>
                  <a:srgbClr val="5C6975"/>
                </a:solidFill>
              </a:rPr>
              <a:t>Resolver tareas y crear un proyecto con participantes europeos.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CE0CE02-CFA1-4AE2-A885-73ABFCCC8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3415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5C6975"/>
                </a:solidFill>
              </a:defRPr>
            </a:pPr>
            <a:r>
              <a:rPr sz="825" b="1">
                <a:solidFill>
                  <a:srgbClr val="5C6975"/>
                </a:solidFill>
              </a:rPr>
              <a:t>ERASMUS+ · ATENAS 2026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ED343CE-26E9-4731-9D32-32F104A7D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5C6975"/>
                </a:solidFill>
              </a:defRPr>
            </a:pPr>
            <a:r>
              <a:rPr sz="825" b="1">
                <a:solidFill>
                  <a:srgbClr val="5C6975"/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05409996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17324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ABA056-9385-4CB3-ADC6-B9BC1D12B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57200"/>
            <a:ext cx="381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28C28"/>
                </a:solidFill>
              </a:defRPr>
            </a:pPr>
            <a:r>
              <a:rPr sz="975" b="1">
                <a:solidFill>
                  <a:srgbClr val="F28C28"/>
                </a:solidFill>
              </a:rPr>
              <a:t>RESULTADOS DE APRENDIZAJE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DA5F42-0A54-4DB2-8830-28003EE5E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95350"/>
            <a:ext cx="66675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Más fluidez, comprensión</a:t>
            </a:r>
          </a:p>
          <a:p xmlns:a="http://schemas.openxmlformats.org/drawingml/2006/main">
            <a:pPr algn="l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y seguridad al comunicarme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AE1067-B427-4B4E-B08A-DC1CAA49B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81250"/>
            <a:ext cx="10896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26667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E54EDD-3B73-4A3E-B350-4220B0044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52750"/>
            <a:ext cx="3143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D9EEF3"/>
                </a:solidFill>
              </a:defRPr>
            </a:pPr>
            <a:r>
              <a:rPr sz="1800" b="1">
                <a:solidFill>
                  <a:srgbClr val="D9EEF3"/>
                </a:solidFill>
              </a:rPr>
              <a:t>Expresión oral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13B181-5FFC-440D-93DC-8DC4DAD70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467100"/>
            <a:ext cx="304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FFFFF"/>
                </a:solidFill>
              </a:defRPr>
            </a:pPr>
            <a:r>
              <a:rPr sz="1350" b="0">
                <a:solidFill>
                  <a:srgbClr val="FFFFFF"/>
                </a:solidFill>
              </a:rPr>
              <a:t>Participar en conversaciones y presentaciones con mayor confianza.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5D3434-A7D3-4E8A-97DA-015905FC3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800600"/>
            <a:ext cx="2476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8C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43919A-EBD2-407B-B352-50A250D7C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2952750"/>
            <a:ext cx="3143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D9EEF3"/>
                </a:solidFill>
              </a:defRPr>
            </a:pPr>
            <a:r>
              <a:rPr sz="1800" b="1">
                <a:solidFill>
                  <a:srgbClr val="D9EEF3"/>
                </a:solidFill>
              </a:rPr>
              <a:t>Comprensión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08B872-3E92-4F4A-BC9B-12641CCE4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467100"/>
            <a:ext cx="304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FFFFF"/>
                </a:solidFill>
              </a:defRPr>
            </a:pPr>
            <a:r>
              <a:rPr sz="1350" b="0">
                <a:solidFill>
                  <a:srgbClr val="FFFFFF"/>
                </a:solidFill>
              </a:rPr>
              <a:t>Seguir explicaciones, escuchar distintos acentos y captar ideas clave.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8AD1A0-37A0-46E1-87FA-115FF429B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4800600"/>
            <a:ext cx="2476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6F8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27B8D1-E07F-4892-A9F3-A9FB319C6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2952750"/>
            <a:ext cx="3143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D9EEF3"/>
                </a:solidFill>
              </a:defRPr>
            </a:pPr>
            <a:r>
              <a:rPr sz="1800" b="1">
                <a:solidFill>
                  <a:srgbClr val="D9EEF3"/>
                </a:solidFill>
              </a:rPr>
              <a:t>Vocabulario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14B0F7-60D8-45F7-8D31-74224346E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3467100"/>
            <a:ext cx="304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FFFFF"/>
                </a:solidFill>
              </a:defRPr>
            </a:pPr>
            <a:r>
              <a:rPr sz="1350" b="0">
                <a:solidFill>
                  <a:srgbClr val="FFFFFF"/>
                </a:solidFill>
              </a:rPr>
              <a:t>Ampliar expresiones cotidianas y profesionales de uso frecuente.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B07FB0-892A-4C1C-89BB-E5F8FF409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4800600"/>
            <a:ext cx="2476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6F8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6714416-835C-477E-B128-309E109A4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524500"/>
            <a:ext cx="10382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El inglés dejó de ser solo un contenido: se convirtió en una herramienta para colaborar.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B341EAA-1B59-465E-BA48-CF077EA06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3415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5C6975"/>
                </a:solidFill>
              </a:defRPr>
            </a:pPr>
            <a:r>
              <a:rPr sz="825" b="1">
                <a:solidFill>
                  <a:srgbClr val="5C6975"/>
                </a:solidFill>
              </a:rPr>
              <a:t>ERASMUS+ · ATENAS 2026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4C05FF-155F-4192-A28C-51254AA30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5C6975"/>
                </a:solidFill>
              </a:defRPr>
            </a:pPr>
            <a:r>
              <a:rPr sz="825" b="1">
                <a:solidFill>
                  <a:srgbClr val="5C6975"/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13376551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BCD4CB4-082C-478F-BD09-5AE639936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005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28C28"/>
                </a:solidFill>
              </a:defRPr>
            </a:pPr>
            <a:r>
              <a:rPr sz="975" b="1">
                <a:solidFill>
                  <a:srgbClr val="F28C28"/>
                </a:solidFill>
              </a:rPr>
              <a:t>COMPETENCIAS TRANSVERSALES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C3F2E9-D953-43BB-874F-D9C34C95B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3900"/>
            <a:ext cx="10896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17324D"/>
                </a:solidFill>
              </a:defRPr>
            </a:pPr>
            <a:r>
              <a:rPr sz="2700" b="1">
                <a:solidFill>
                  <a:srgbClr val="17324D"/>
                </a:solidFill>
              </a:rPr>
              <a:t>La movilidad también enseñó a adaptarse, colaborar y resolver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EABC8D-15D3-4B45-8F26-03ABCD64E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04925"/>
            <a:ext cx="1028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C6975"/>
                </a:solidFill>
              </a:defRPr>
            </a:pPr>
            <a:r>
              <a:rPr sz="1350" b="0">
                <a:solidFill>
                  <a:srgbClr val="5C6975"/>
                </a:solidFill>
              </a:rPr>
              <a:t>Vivir y formarse fuera del entorno habitual impulsó aprendizajes que van más allá del idioma.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95FBF5-4141-41F3-9EBD-F3AF5CF16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90700"/>
            <a:ext cx="10896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2DD188-936E-49FF-B1B7-C56743E2C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190750"/>
            <a:ext cx="495300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5E8D0"/>
          </a:solidFill>
          <a:ln xmlns:a="http://schemas.openxmlformats.org/drawingml/2006/main" w="9525">
            <a:solidFill>
              <a:srgbClr val="D7DEE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CB396F-8444-4240-8F73-53F70F775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00300"/>
            <a:ext cx="438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7324D"/>
                </a:solidFill>
              </a:defRPr>
            </a:pPr>
            <a:r>
              <a:rPr sz="1800" b="1">
                <a:solidFill>
                  <a:srgbClr val="17324D"/>
                </a:solidFill>
              </a:rPr>
              <a:t>Autonomía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7258C5-0C05-4D21-84CA-E4F446606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819400"/>
            <a:ext cx="4286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C6975"/>
                </a:solidFill>
              </a:defRPr>
            </a:pPr>
            <a:r>
              <a:rPr sz="1350" b="0">
                <a:solidFill>
                  <a:srgbClr val="5C6975"/>
                </a:solidFill>
              </a:rPr>
              <a:t>Organización personal y toma de decisiones.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6F6634-E346-450B-8EB9-5F48D626D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2190750"/>
            <a:ext cx="495300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DEE3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924654-26A5-4718-8010-FD9FA5023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400300"/>
            <a:ext cx="438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7324D"/>
                </a:solidFill>
              </a:defRPr>
            </a:pPr>
            <a:r>
              <a:rPr sz="1800" b="1">
                <a:solidFill>
                  <a:srgbClr val="17324D"/>
                </a:solidFill>
              </a:rPr>
              <a:t>Adaptación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7F0178-2696-49E0-8FFA-71FBB4EBB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819400"/>
            <a:ext cx="4286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C6975"/>
                </a:solidFill>
              </a:defRPr>
            </a:pPr>
            <a:r>
              <a:rPr sz="1350" b="0">
                <a:solidFill>
                  <a:srgbClr val="5C6975"/>
                </a:solidFill>
              </a:rPr>
              <a:t>Respuesta positiva ante contextos nuevos.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479C7E-0D72-4143-B227-BCA8BDF8E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00500"/>
            <a:ext cx="495300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DEE3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FF7335-6DA2-47E9-9B20-32A486DB1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210050"/>
            <a:ext cx="438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7324D"/>
                </a:solidFill>
              </a:defRPr>
            </a:pPr>
            <a:r>
              <a:rPr sz="1800" b="1">
                <a:solidFill>
                  <a:srgbClr val="17324D"/>
                </a:solidFill>
              </a:rPr>
              <a:t>Colaboración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A750EAA-CD68-446F-A425-9235E723D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629150"/>
            <a:ext cx="4286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C6975"/>
                </a:solidFill>
              </a:defRPr>
            </a:pPr>
            <a:r>
              <a:rPr sz="1350" b="0">
                <a:solidFill>
                  <a:srgbClr val="5C6975"/>
                </a:solidFill>
              </a:rPr>
              <a:t>Trabajo con perfiles y nacionalidades diversas.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98AB70-7725-485E-9B54-687A7E7B7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4000500"/>
            <a:ext cx="495300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DEE3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BD9EC3-5F08-42F1-ACD6-87D15127A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4210050"/>
            <a:ext cx="438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7324D"/>
                </a:solidFill>
              </a:defRPr>
            </a:pPr>
            <a:r>
              <a:rPr sz="1800" b="1">
                <a:solidFill>
                  <a:srgbClr val="17324D"/>
                </a:solidFill>
              </a:rPr>
              <a:t>Competencia intercultural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EF22F6-88C4-4CE2-9E2B-16E7BC15B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4629150"/>
            <a:ext cx="4286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C6975"/>
                </a:solidFill>
              </a:defRPr>
            </a:pPr>
            <a:r>
              <a:rPr sz="1350" b="0">
                <a:solidFill>
                  <a:srgbClr val="5C6975"/>
                </a:solidFill>
              </a:rPr>
              <a:t>Respeto, escucha y apertura a otras perspectivas.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832A977-4388-48CA-8775-482178DEE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3415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5C6975"/>
                </a:solidFill>
              </a:defRPr>
            </a:pPr>
            <a:r>
              <a:rPr sz="825" b="1">
                <a:solidFill>
                  <a:srgbClr val="5C6975"/>
                </a:solidFill>
              </a:rPr>
              <a:t>ERASMUS+ · ATENAS 2026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2314B5E-4C2C-4179-A050-087A9DAE5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5C6975"/>
                </a:solidFill>
              </a:defRPr>
            </a:pPr>
            <a:r>
              <a:rPr sz="825" b="1">
                <a:solidFill>
                  <a:srgbClr val="5C6975"/>
                </a:solidFill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82221620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10746E0-221A-45F2-9E0B-9E36C79AC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005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28C28"/>
                </a:solidFill>
              </a:defRPr>
            </a:pPr>
            <a:r>
              <a:rPr sz="975" b="1">
                <a:solidFill>
                  <a:srgbClr val="F28C28"/>
                </a:solidFill>
              </a:rPr>
              <a:t>DIMENSIÓN EUROPEA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4A95DC-CB0A-494A-B491-22755AA3A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3900"/>
            <a:ext cx="10896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17324D"/>
                </a:solidFill>
              </a:defRPr>
            </a:pPr>
            <a:r>
              <a:rPr sz="2700" b="1">
                <a:solidFill>
                  <a:srgbClr val="17324D"/>
                </a:solidFill>
              </a:rPr>
              <a:t>Compartir el aula amplió la mirada profesional y cultural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BB6844-C252-4D21-B093-1D0075B46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90700"/>
            <a:ext cx="10896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3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2698a459774f03"/>
          <a:srcRect xmlns:a="http://schemas.openxmlformats.org/drawingml/2006/main" l="0" t="11607" r="0" b="1160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7700" y="2047875"/>
            <a:ext cx="4000500" cy="4095750"/>
          </a:xfrm>
          <a:prstGeom xmlns:a="http://schemas.openxmlformats.org/drawingml/2006/main" prst="roundRect">
            <a:avLst>
              <a:gd name="adj" fmla="val 2857"/>
            </a:avLst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F000D0-1237-4114-9062-CD43FB2F4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209800"/>
            <a:ext cx="5715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7324D"/>
                </a:solidFill>
              </a:defRPr>
            </a:pPr>
            <a:r>
              <a:rPr sz="1725" b="1">
                <a:solidFill>
                  <a:srgbClr val="17324D"/>
                </a:solidFill>
              </a:rPr>
              <a:t>El contacto con participantes de otros países permitió: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7BEB96-D5C7-473D-8850-0080A1600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914650"/>
            <a:ext cx="228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28C28"/>
                </a:solidFill>
              </a:defRPr>
            </a:pPr>
            <a:r>
              <a:rPr sz="1650" b="1">
                <a:solidFill>
                  <a:srgbClr val="F28C28"/>
                </a:solidFill>
              </a:rPr>
              <a:t>•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E54EBD-27AC-4B23-80D7-CA2E85DA0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38800" y="2857500"/>
            <a:ext cx="5334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C6975"/>
                </a:solidFill>
              </a:defRPr>
            </a:pPr>
            <a:r>
              <a:rPr sz="1425" b="0">
                <a:solidFill>
                  <a:srgbClr val="5C6975"/>
                </a:solidFill>
              </a:rPr>
              <a:t>intercambiar experiencias y metodologías educativas;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E568CD-CD3D-4350-9D55-13AB3D0C7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562350"/>
            <a:ext cx="228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28C28"/>
                </a:solidFill>
              </a:defRPr>
            </a:pPr>
            <a:r>
              <a:rPr sz="1650" b="1">
                <a:solidFill>
                  <a:srgbClr val="F28C28"/>
                </a:solidFill>
              </a:rPr>
              <a:t>•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32BEF6-F405-430B-9D4F-54BD5DA2A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38800" y="3505200"/>
            <a:ext cx="5334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C6975"/>
                </a:solidFill>
              </a:defRPr>
            </a:pPr>
            <a:r>
              <a:rPr sz="1425" b="0">
                <a:solidFill>
                  <a:srgbClr val="5C6975"/>
                </a:solidFill>
              </a:rPr>
              <a:t>conocer diferentes realidades profesionales;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BDA2CD-4A82-467D-BF5E-828577479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210050"/>
            <a:ext cx="228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28C28"/>
                </a:solidFill>
              </a:defRPr>
            </a:pPr>
            <a:r>
              <a:rPr sz="1650" b="1">
                <a:solidFill>
                  <a:srgbClr val="F28C28"/>
                </a:solidFill>
              </a:rPr>
              <a:t>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4BAE7A-F133-4783-A553-EEACDC85D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38800" y="4152900"/>
            <a:ext cx="5334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C6975"/>
                </a:solidFill>
              </a:defRPr>
            </a:pPr>
            <a:r>
              <a:rPr sz="1425" b="0">
                <a:solidFill>
                  <a:srgbClr val="5C6975"/>
                </a:solidFill>
              </a:rPr>
              <a:t>practicar el inglés como lengua común;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18CE64-CB9B-4875-B153-4801EC97F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857750"/>
            <a:ext cx="228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28C28"/>
                </a:solidFill>
              </a:defRPr>
            </a:pPr>
            <a:r>
              <a:rPr sz="1650" b="1">
                <a:solidFill>
                  <a:srgbClr val="F28C28"/>
                </a:solidFill>
              </a:rPr>
              <a:t>•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7F1A84-B44D-42F9-A948-33361C209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38800" y="4800600"/>
            <a:ext cx="5334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C6975"/>
                </a:solidFill>
              </a:defRPr>
            </a:pPr>
            <a:r>
              <a:rPr sz="1425" b="0">
                <a:solidFill>
                  <a:srgbClr val="5C6975"/>
                </a:solidFill>
              </a:rPr>
              <a:t>reforzar el sentimiento de pertenencia europea.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892C37-C504-4191-85B1-0D24BC55D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3415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5C6975"/>
                </a:solidFill>
              </a:defRPr>
            </a:pPr>
            <a:r>
              <a:rPr sz="825" b="1">
                <a:solidFill>
                  <a:srgbClr val="5C6975"/>
                </a:solidFill>
              </a:rPr>
              <a:t>ERASMUS+ · ATENAS 2026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CD33C68-7AC8-4B89-9C40-D14CE2210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5C6975"/>
                </a:solidFill>
              </a:defRPr>
            </a:pPr>
            <a:r>
              <a:rPr sz="825" b="1">
                <a:solidFill>
                  <a:srgbClr val="5C6975"/>
                </a:solidFill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30827078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625623-D699-4B0F-A25C-326D2600C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005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28C28"/>
                </a:solidFill>
              </a:defRPr>
            </a:pPr>
            <a:r>
              <a:rPr sz="975" b="1">
                <a:solidFill>
                  <a:srgbClr val="F28C28"/>
                </a:solidFill>
              </a:rPr>
              <a:t>INMERSIÓN CULTURAL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0D0FF8-BC67-40B5-8AEF-FFAE8A60B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3900"/>
            <a:ext cx="10896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17324D"/>
                </a:solidFill>
              </a:defRPr>
            </a:pPr>
            <a:r>
              <a:rPr sz="2700" b="1">
                <a:solidFill>
                  <a:srgbClr val="17324D"/>
                </a:solidFill>
              </a:rPr>
              <a:t>Atenas convirtió la ciudad en una extensión del aula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E8B4EA-50CE-4C5C-8EB1-05154D40C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04925"/>
            <a:ext cx="1028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C6975"/>
                </a:solidFill>
              </a:defRPr>
            </a:pPr>
            <a:r>
              <a:rPr sz="1350" b="0">
                <a:solidFill>
                  <a:srgbClr val="5C6975"/>
                </a:solidFill>
              </a:rPr>
              <a:t>Historia, patrimonio y vida cotidiana aportaron contexto real al aprendizaje.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7E0554-4C79-4ED0-8A8D-727CECE71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90700"/>
            <a:ext cx="10896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3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a7b8fbd7c443d0"/>
          <a:srcRect xmlns:a="http://schemas.openxmlformats.org/drawingml/2006/main" l="6098" t="0" r="609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7700" y="2047875"/>
            <a:ext cx="2571750" cy="3905250"/>
          </a:xfrm>
          <a:prstGeom xmlns:a="http://schemas.openxmlformats.org/drawingml/2006/main" prst="roundRect">
            <a:avLst>
              <a:gd name="adj" fmla="val 4444"/>
            </a:avLst>
          </a:prstGeom>
        </p:spPr>
      </p:pic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ea107d9047426a"/>
          <a:srcRect xmlns:a="http://schemas.openxmlformats.org/drawingml/2006/main" l="0" t="17337" r="0" b="1733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448050" y="2047875"/>
            <a:ext cx="3790950" cy="1857375"/>
          </a:xfrm>
          <a:prstGeom xmlns:a="http://schemas.openxmlformats.org/drawingml/2006/main" prst="roundRect">
            <a:avLst>
              <a:gd name="adj" fmla="val 6154"/>
            </a:avLst>
          </a:prstGeom>
        </p:spPr>
      </p:pic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366451e4ca4d59"/>
          <a:srcRect xmlns:a="http://schemas.openxmlformats.org/drawingml/2006/main" l="0" t="17337" r="0" b="1733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448050" y="4095750"/>
            <a:ext cx="3790950" cy="1857375"/>
          </a:xfrm>
          <a:prstGeom xmlns:a="http://schemas.openxmlformats.org/drawingml/2006/main" prst="roundRect">
            <a:avLst>
              <a:gd name="adj" fmla="val 6154"/>
            </a:avLst>
          </a:prstGeom>
        </p:spPr>
      </p:pic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2ca0103e1c40fb"/>
          <a:srcRect xmlns:a="http://schemas.openxmlformats.org/drawingml/2006/main" l="11037" t="0" r="1103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448550" y="2047875"/>
            <a:ext cx="4057650" cy="3905250"/>
          </a:xfrm>
          <a:prstGeom xmlns:a="http://schemas.openxmlformats.org/drawingml/2006/main" prst="roundRect">
            <a:avLst>
              <a:gd name="adj" fmla="val 2927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CC09E7-3A0F-4CB9-BAB8-B0CB88C05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3415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5C6975"/>
                </a:solidFill>
              </a:defRPr>
            </a:pPr>
            <a:r>
              <a:rPr sz="825" b="1">
                <a:solidFill>
                  <a:srgbClr val="5C6975"/>
                </a:solidFill>
              </a:rPr>
              <a:t>ERASMUS+ · ATENAS 2026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7CD213-E8B3-40AD-9C7E-7A8B9F247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5C6975"/>
                </a:solidFill>
              </a:defRPr>
            </a:pPr>
            <a:r>
              <a:rPr sz="825" b="1">
                <a:solidFill>
                  <a:srgbClr val="5C6975"/>
                </a:solidFill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204526533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7324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c9b0979cae413c"/>
          <a:srcRect xmlns:a="http://schemas.openxmlformats.org/drawingml/2006/main" l="1852" t="0" r="185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4953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2BE473-A5BC-4E67-8EF0-EA4DE1C4C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0"/>
            <a:ext cx="952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24D">
              <a:alpha val="86667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65EE54-BDAA-4EBA-A033-F59E847D9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81915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28C28"/>
                </a:solidFill>
              </a:defRPr>
            </a:pPr>
            <a:r>
              <a:rPr sz="975" b="1">
                <a:solidFill>
                  <a:srgbClr val="F28C28"/>
                </a:solidFill>
              </a:rPr>
              <a:t>UNA EXPERIENCIA COMPLETA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BD6961-0D0B-4214-A61D-DD99AFC25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1352550"/>
            <a:ext cx="5334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375" b="1">
                <a:solidFill>
                  <a:srgbClr val="FFFFFF"/>
                </a:solidFill>
              </a:defRPr>
            </a:pPr>
            <a:r>
              <a:rPr sz="3375" b="1">
                <a:solidFill>
                  <a:srgbClr val="FFFFFF"/>
                </a:solidFill>
              </a:rPr>
              <a:t>Aprender una lengua</a:t>
            </a:r>
          </a:p>
          <a:p xmlns:a="http://schemas.openxmlformats.org/drawingml/2006/main">
            <a:pPr algn="l">
              <a:defRPr sz="3375" b="1">
                <a:solidFill>
                  <a:srgbClr val="FFFFFF"/>
                </a:solidFill>
              </a:defRPr>
            </a:pPr>
            <a:r>
              <a:rPr sz="3375" b="1">
                <a:solidFill>
                  <a:srgbClr val="FFFFFF"/>
                </a:solidFill>
              </a:rPr>
              <a:t>también es vivirla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A8FBE3-4B26-4D4D-8D67-0ED447D5F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2895600"/>
            <a:ext cx="5143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D9EEF3"/>
                </a:solidFill>
              </a:defRPr>
            </a:pPr>
            <a:r>
              <a:rPr sz="1575" b="0">
                <a:solidFill>
                  <a:srgbClr val="D9EEF3"/>
                </a:solidFill>
              </a:rPr>
              <a:t>Las conversaciones cotidianas, los desplazamientos y las visitas culturales reforzaron la práctica del inglés fuera del aula.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D06902-F86A-45B2-89E4-C05C5D071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4514850"/>
            <a:ext cx="4953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26667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D19367-0BBD-4A22-9D2F-1B175A805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4857750"/>
            <a:ext cx="5143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Formación + convivencia + cultura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0598A4-6122-4CD4-91F4-BE363B3C8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5314950"/>
            <a:ext cx="4953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D9EEF3"/>
                </a:solidFill>
              </a:defRPr>
            </a:pPr>
            <a:r>
              <a:rPr sz="1350" b="0">
                <a:solidFill>
                  <a:srgbClr val="D9EEF3"/>
                </a:solidFill>
              </a:rPr>
              <a:t>Una combinación que hizo el aprendizaje más significativo y memorable.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04DAA7-EC00-40D9-B62C-73A414E98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3415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5C6975"/>
                </a:solidFill>
              </a:defRPr>
            </a:pPr>
            <a:r>
              <a:rPr sz="825" b="1">
                <a:solidFill>
                  <a:srgbClr val="5C6975"/>
                </a:solidFill>
              </a:rPr>
              <a:t>ERASMUS+ · ATENAS 2026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70DBD3-0166-43A2-841E-192DA936D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5C6975"/>
                </a:solidFill>
              </a:defRPr>
            </a:pPr>
            <a:r>
              <a:rPr sz="825" b="1">
                <a:solidFill>
                  <a:srgbClr val="5C6975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72517542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EC6D19B-30E3-42D2-B67F-779E462AD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005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28C28"/>
                </a:solidFill>
              </a:defRPr>
            </a:pPr>
            <a:r>
              <a:rPr sz="975" b="1">
                <a:solidFill>
                  <a:srgbClr val="F28C28"/>
                </a:solidFill>
              </a:rPr>
              <a:t>IMPACTO PROFESIONAL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84E367-FAD0-4B5A-8616-D42A6E6C8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3900"/>
            <a:ext cx="10896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17324D"/>
                </a:solidFill>
              </a:defRPr>
            </a:pPr>
            <a:r>
              <a:rPr sz="2700" b="1">
                <a:solidFill>
                  <a:srgbClr val="17324D"/>
                </a:solidFill>
              </a:rPr>
              <a:t>Lo aprendido vuelve al aula con nuevas posibilidades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9D930F-74CF-4D88-8D5B-0C84122E3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04925"/>
            <a:ext cx="1028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C6975"/>
                </a:solidFill>
              </a:defRPr>
            </a:pPr>
            <a:r>
              <a:rPr sz="1350" b="0">
                <a:solidFill>
                  <a:srgbClr val="5C6975"/>
                </a:solidFill>
              </a:rPr>
              <a:t>La movilidad aporta recursos y actitudes aplicables directamente a la práctica docente.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411E17-EEEA-4668-83C5-D4CC3644A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90700"/>
            <a:ext cx="10896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FBDF90-9856-4FCF-9C85-26EAF54C7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47900"/>
            <a:ext cx="762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28C28"/>
                </a:solidFill>
              </a:defRPr>
            </a:pPr>
            <a:r>
              <a:rPr sz="1350" b="1">
                <a:solidFill>
                  <a:srgbClr val="F28C28"/>
                </a:solidFill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1512EB-7849-4772-9E68-0CDD1C8A7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724150"/>
            <a:ext cx="3143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324D"/>
                </a:solidFill>
              </a:defRPr>
            </a:pPr>
            <a:r>
              <a:rPr sz="1950" b="1">
                <a:solidFill>
                  <a:srgbClr val="17324D"/>
                </a:solidFill>
              </a:rPr>
              <a:t>Más recursos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056E78-C67D-4329-92D3-8D8A4ACB7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276600"/>
            <a:ext cx="3000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C6975"/>
                </a:solidFill>
              </a:defRPr>
            </a:pPr>
            <a:r>
              <a:rPr sz="1350" b="0">
                <a:solidFill>
                  <a:srgbClr val="5C6975"/>
                </a:solidFill>
              </a:rPr>
              <a:t>Dinámicas de conversación, escucha y simulación.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AC77D4-792F-4B7A-8CBE-FD58CEABA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572000"/>
            <a:ext cx="29527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EF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C1AB8C-1311-4E3D-A545-FA70DD01F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2247900"/>
            <a:ext cx="762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28C28"/>
                </a:solidFill>
              </a:defRPr>
            </a:pPr>
            <a:r>
              <a:rPr sz="1350" b="1">
                <a:solidFill>
                  <a:srgbClr val="F28C28"/>
                </a:solidFill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58F326-10E8-4A01-A47E-39217842D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2724150"/>
            <a:ext cx="3143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324D"/>
                </a:solidFill>
              </a:defRPr>
            </a:pPr>
            <a:r>
              <a:rPr sz="1950" b="1">
                <a:solidFill>
                  <a:srgbClr val="17324D"/>
                </a:solidFill>
              </a:rPr>
              <a:t>Más confianza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9FC72F-4E2D-4FF3-84EE-0625F87B1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276600"/>
            <a:ext cx="3000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C6975"/>
                </a:solidFill>
              </a:defRPr>
            </a:pPr>
            <a:r>
              <a:rPr sz="1350" b="0">
                <a:solidFill>
                  <a:srgbClr val="5C6975"/>
                </a:solidFill>
              </a:rPr>
              <a:t>Mayor seguridad para usar inglés en contextos educativos.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A93F8D-1EAD-41FE-AF0D-A4F2058CF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4572000"/>
            <a:ext cx="29527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8C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8729C8-BE70-4BB4-A325-F7F31070C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2247900"/>
            <a:ext cx="762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28C28"/>
                </a:solidFill>
              </a:defRPr>
            </a:pPr>
            <a:r>
              <a:rPr sz="1350" b="1">
                <a:solidFill>
                  <a:srgbClr val="F28C28"/>
                </a:solidFill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199D84-5D0E-4715-A964-E6C33BC6B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2724150"/>
            <a:ext cx="3143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324D"/>
                </a:solidFill>
              </a:defRPr>
            </a:pPr>
            <a:r>
              <a:rPr sz="1950" b="1">
                <a:solidFill>
                  <a:srgbClr val="17324D"/>
                </a:solidFill>
              </a:rPr>
              <a:t>Más Europa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46A16DA-BA5B-4F00-9C6A-EA13BE737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3276600"/>
            <a:ext cx="3000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C6975"/>
                </a:solidFill>
              </a:defRPr>
            </a:pPr>
            <a:r>
              <a:rPr sz="1350" b="0">
                <a:solidFill>
                  <a:srgbClr val="5C6975"/>
                </a:solidFill>
              </a:rPr>
              <a:t>Experiencias para acercar la dimensión internacional al alumnado.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AE33C80-C1C6-49BB-B08F-8AEF7235E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4572000"/>
            <a:ext cx="29527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EF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F329A1-B801-4158-B821-89E11D9E5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219700"/>
            <a:ext cx="10572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7324D"/>
                </a:solidFill>
              </a:defRPr>
            </a:pPr>
            <a:r>
              <a:rPr sz="1800" b="1">
                <a:solidFill>
                  <a:srgbClr val="17324D"/>
                </a:solidFill>
              </a:rPr>
              <a:t>Objetivo: mantener el aprendizaje, compartir la experiencia y seguir participando en futuras movilidades Erasmus+.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D7161A-45E8-4776-B157-24ABB9075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3415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5C6975"/>
                </a:solidFill>
              </a:defRPr>
            </a:pPr>
            <a:r>
              <a:rPr sz="825" b="1">
                <a:solidFill>
                  <a:srgbClr val="5C6975"/>
                </a:solidFill>
              </a:rPr>
              <a:t>ERASMUS+ · ATENAS 2026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D21CAF7-446F-45C8-80F2-DE7FA5BF6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5C6975"/>
                </a:solidFill>
              </a:defRPr>
            </a:pPr>
            <a:r>
              <a:rPr sz="825" b="1">
                <a:solidFill>
                  <a:srgbClr val="5C6975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9078008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dbbc47de7e45e8"/>
          <a:srcRect xmlns:a="http://schemas.openxmlformats.org/drawingml/2006/main" l="6481" t="0" r="648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44767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7D057D-053E-4573-9F1F-4C5F6FA14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742950"/>
            <a:ext cx="523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28C28"/>
                </a:solidFill>
              </a:defRPr>
            </a:pPr>
            <a:r>
              <a:rPr sz="975" b="1">
                <a:solidFill>
                  <a:srgbClr val="F28C28"/>
                </a:solidFill>
              </a:rPr>
              <a:t>VALORACIÓN FINAL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904332-3D2E-4B52-A24B-51130BDB1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1219200"/>
            <a:ext cx="61912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225" b="1">
                <a:solidFill>
                  <a:srgbClr val="17324D"/>
                </a:solidFill>
              </a:defRPr>
            </a:pPr>
            <a:r>
              <a:rPr sz="3225" b="1">
                <a:solidFill>
                  <a:srgbClr val="17324D"/>
                </a:solidFill>
              </a:rPr>
              <a:t>Una experiencia</a:t>
            </a:r>
          </a:p>
          <a:p xmlns:a="http://schemas.openxmlformats.org/drawingml/2006/main">
            <a:pPr algn="l">
              <a:defRPr sz="3225" b="1">
                <a:solidFill>
                  <a:srgbClr val="17324D"/>
                </a:solidFill>
              </a:defRPr>
            </a:pPr>
            <a:r>
              <a:rPr sz="3225" b="1">
                <a:solidFill>
                  <a:srgbClr val="17324D"/>
                </a:solidFill>
              </a:rPr>
              <a:t>muy positiva y</a:t>
            </a:r>
          </a:p>
          <a:p xmlns:a="http://schemas.openxmlformats.org/drawingml/2006/main">
            <a:pPr algn="l">
              <a:defRPr sz="3225" b="1">
                <a:solidFill>
                  <a:srgbClr val="17324D"/>
                </a:solidFill>
              </a:defRPr>
            </a:pPr>
            <a:r>
              <a:rPr sz="3225" b="1">
                <a:solidFill>
                  <a:srgbClr val="17324D"/>
                </a:solidFill>
              </a:rPr>
              <a:t>plenamente recomendable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1A37A9-89FD-46AE-B836-9DF550EAB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3257550"/>
            <a:ext cx="58102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5C6975"/>
                </a:solidFill>
              </a:defRPr>
            </a:pPr>
            <a:r>
              <a:rPr sz="1575" b="0">
                <a:solidFill>
                  <a:srgbClr val="5C6975"/>
                </a:solidFill>
              </a:rPr>
              <a:t>La calidad de la formación, el ambiente internacional y la inmersión cultural hicieron de esta movilidad una experiencia enriquecedora tanto en el ámbito profesional como en el personal.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A6B7B1-3BCB-416A-9C12-6F644E099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5048250"/>
            <a:ext cx="5810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3F31AD-480F-4B28-B8AC-0909168B4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5334000"/>
            <a:ext cx="5810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F6F8B"/>
                </a:solidFill>
              </a:defRPr>
            </a:pPr>
            <a:r>
              <a:rPr sz="1650" b="1">
                <a:solidFill>
                  <a:srgbClr val="1F6F8B"/>
                </a:solidFill>
              </a:rPr>
              <a:t>“Me anima a seguir participando en futuras movilidades Erasmus+.”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78771B-5FE9-442E-B728-4D9321C79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3415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5C6975"/>
                </a:solidFill>
              </a:defRPr>
            </a:pPr>
            <a:r>
              <a:rPr sz="825" b="1">
                <a:solidFill>
                  <a:srgbClr val="5C6975"/>
                </a:solidFill>
              </a:rPr>
              <a:t>ERASMUS+ · ATENAS 2026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4E6FA9-4F96-434A-ABCA-E5A5F68B9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5C6975"/>
                </a:solidFill>
              </a:defRPr>
            </a:pPr>
            <a:r>
              <a:rPr sz="825" b="1">
                <a:solidFill>
                  <a:srgbClr val="5C6975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50712281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2026-09-01T18:35:46.8330000Z</dcterms:created>
  <dcterms:modified xsi:type="dcterms:W3CDTF">2026-09-01T18:35:46.8340000Z</dcterms:modified>
</coreProperties>
</file>